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5" d="100"/>
          <a:sy n="85" d="100"/>
        </p:scale>
        <p:origin x="-75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361B4B-FD52-425D-B64F-7521B08A4BAE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C5044D-64E2-4A3D-BAE2-C23EB2BFF8D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903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4E906-3788-4E8F-8113-ECF7BA2EDEBC}" type="slidenum">
              <a:rPr lang="en-IE" smtClean="0"/>
              <a:pPr/>
              <a:t>1</a:t>
            </a:fld>
            <a:endParaRPr lang="en-I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A4E906-3788-4E8F-8113-ECF7BA2EDEBC}" type="slidenum">
              <a:rPr lang="en-IE" smtClean="0"/>
              <a:pPr/>
              <a:t>2</a:t>
            </a:fld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814E48-568F-43AE-AFDB-60FFCA231AE4}" type="datetimeFigureOut">
              <a:rPr lang="en-US" smtClean="0"/>
              <a:t>11/5/2015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CADBA-A648-4965-B28F-4E75B97B6149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salerno.ie/author/proactive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>
                <a:latin typeface="Comic Sans MS" pitchFamily="66" charset="0"/>
              </a:rPr>
              <a:t>STUDY GOALS MUST BE SMART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pitchFamily="2" charset="2"/>
              <a:buChar char="ü"/>
            </a:pPr>
            <a:r>
              <a:rPr lang="en-IE" dirty="0" smtClean="0">
                <a:latin typeface="Comic Sans MS" pitchFamily="66" charset="0"/>
              </a:rPr>
              <a:t>SPECIFIC: “I will have studied the whole chapter on rivers in Geog by Sunday”.</a:t>
            </a:r>
          </a:p>
          <a:p>
            <a:pPr>
              <a:buFont typeface="Wingdings" pitchFamily="2" charset="2"/>
              <a:buChar char="ü"/>
            </a:pPr>
            <a:r>
              <a:rPr lang="en-IE" dirty="0" smtClean="0">
                <a:latin typeface="Comic Sans MS" pitchFamily="66" charset="0"/>
              </a:rPr>
              <a:t>MEASURABLE:  “I will measure my progress by ticking off the stages of the river on my revision checklist as I learn them”.</a:t>
            </a:r>
          </a:p>
          <a:p>
            <a:pPr>
              <a:buFont typeface="Wingdings" pitchFamily="2" charset="2"/>
              <a:buChar char="ü"/>
            </a:pPr>
            <a:r>
              <a:rPr lang="en-IE" dirty="0" smtClean="0">
                <a:latin typeface="Comic Sans MS" pitchFamily="66" charset="0"/>
              </a:rPr>
              <a:t>ACTION-RELATED: “I will break down my goal into specific tasks and concentrate on young stage tonight and maybe the mature stage tomorrow night”.</a:t>
            </a:r>
          </a:p>
          <a:p>
            <a:pPr>
              <a:buFont typeface="Wingdings" pitchFamily="2" charset="2"/>
              <a:buChar char="ü"/>
            </a:pPr>
            <a:r>
              <a:rPr lang="en-IE" dirty="0" smtClean="0">
                <a:latin typeface="Comic Sans MS" pitchFamily="66" charset="0"/>
              </a:rPr>
              <a:t>REALISTIC:  I’m not going to go onto mountains </a:t>
            </a:r>
            <a:r>
              <a:rPr lang="en-IE" dirty="0" err="1" smtClean="0">
                <a:latin typeface="Comic Sans MS" pitchFamily="66" charset="0"/>
              </a:rPr>
              <a:t>aswell</a:t>
            </a:r>
            <a:r>
              <a:rPr lang="en-IE" dirty="0" smtClean="0">
                <a:latin typeface="Comic Sans MS" pitchFamily="66" charset="0"/>
              </a:rPr>
              <a:t> this week as that would be an overdose of geog!”</a:t>
            </a:r>
          </a:p>
          <a:p>
            <a:pPr>
              <a:buFont typeface="Wingdings" pitchFamily="2" charset="2"/>
              <a:buChar char="ü"/>
            </a:pPr>
            <a:r>
              <a:rPr lang="en-IE" dirty="0" smtClean="0">
                <a:latin typeface="Comic Sans MS" pitchFamily="66" charset="0"/>
              </a:rPr>
              <a:t>TIME:  “I’m going to give myself the whole week to learn rivers as its a long chapter.”</a:t>
            </a:r>
          </a:p>
          <a:p>
            <a:pPr>
              <a:buFont typeface="Wingdings" pitchFamily="2" charset="2"/>
              <a:buChar char="ü"/>
            </a:pPr>
            <a:endParaRPr lang="en-IE" dirty="0" smtClean="0">
              <a:latin typeface="Comic Sans MS" pitchFamily="66" charset="0"/>
            </a:endParaRPr>
          </a:p>
          <a:p>
            <a:pPr>
              <a:buFont typeface="Wingdings" pitchFamily="2" charset="2"/>
              <a:buChar char="ü"/>
            </a:pPr>
            <a:endParaRPr lang="en-IE" dirty="0">
              <a:latin typeface="Comic Sans MS" pitchFamily="66" charset="0"/>
            </a:endParaRPr>
          </a:p>
        </p:txBody>
      </p:sp>
      <p:pic>
        <p:nvPicPr>
          <p:cNvPr id="4" name="Picture 3" descr="http://www.practical-wellness-guide.com/wp-content/uploads/smart-goal-setting-reaching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3" y="4857760"/>
            <a:ext cx="3929058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E" dirty="0" smtClean="0">
                <a:latin typeface="Comic Sans MS" pitchFamily="66" charset="0"/>
              </a:rPr>
              <a:t>SET YOUR WEEKS STUDY GOALS TONIGHT </a:t>
            </a:r>
            <a:endParaRPr lang="en-IE" dirty="0">
              <a:latin typeface="Comic Sans MS" pitchFamily="66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IE" dirty="0" smtClean="0">
              <a:latin typeface="Comic Sans MS" pitchFamily="66" charset="0"/>
            </a:endParaRPr>
          </a:p>
          <a:p>
            <a:r>
              <a:rPr lang="en-IE" dirty="0" smtClean="0">
                <a:latin typeface="Comic Sans MS" pitchFamily="66" charset="0"/>
              </a:rPr>
              <a:t>MAKE SURE AND CHECK THEM NEXT SUNDAY TO SEE IF YOU’VE ACHIEVED THEM.</a:t>
            </a:r>
          </a:p>
          <a:p>
            <a:pPr>
              <a:buNone/>
            </a:pPr>
            <a:endParaRPr lang="en-IE" dirty="0" smtClean="0">
              <a:latin typeface="Comic Sans MS" pitchFamily="66" charset="0"/>
            </a:endParaRPr>
          </a:p>
          <a:p>
            <a:r>
              <a:rPr lang="en-IE" dirty="0" smtClean="0">
                <a:latin typeface="Comic Sans MS" pitchFamily="66" charset="0"/>
              </a:rPr>
              <a:t>ACHIEVING YOUR GOALS WILL MAKE YOU FEEL GOOD AB0UT YOURSELF AND WILL MOTIVATE YOU TO SET NEXT WEEKS GOALS.</a:t>
            </a:r>
          </a:p>
          <a:p>
            <a:endParaRPr lang="en-IE" dirty="0" smtClean="0">
              <a:latin typeface="Comic Sans MS" pitchFamily="66" charset="0"/>
            </a:endParaRPr>
          </a:p>
          <a:p>
            <a:r>
              <a:rPr lang="en-IE" dirty="0" smtClean="0">
                <a:latin typeface="Comic Sans MS" pitchFamily="66" charset="0"/>
              </a:rPr>
              <a:t>MAKE SURE AND SET PERSONAL GOALS ASWELL, SUCCESS IS NOT ALL ABOUT THE BOOKS!!!!!!!!!!!!MAYBE TRY AND GET FIT OR TRY TO ASK MORE QUESTIONS IN CLASS.</a:t>
            </a:r>
            <a:endParaRPr lang="en-IE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39750" y="-242888"/>
            <a:ext cx="8229600" cy="1143001"/>
          </a:xfrm>
        </p:spPr>
        <p:txBody>
          <a:bodyPr/>
          <a:lstStyle/>
          <a:p>
            <a:r>
              <a:rPr lang="en-GB" sz="3200" b="1" smtClean="0">
                <a:solidFill>
                  <a:srgbClr val="7030A0"/>
                </a:solidFill>
                <a:latin typeface="Comic Sans MS" pitchFamily="66" charset="0"/>
              </a:rPr>
              <a:t>Tips for the revision period: </a:t>
            </a:r>
            <a:endParaRPr lang="en-GB" sz="3200" smtClean="0">
              <a:solidFill>
                <a:srgbClr val="7030A0"/>
              </a:solidFill>
              <a:latin typeface="Comic Sans MS" pitchFamily="66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9275"/>
            <a:ext cx="8964613" cy="609282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2000" dirty="0" smtClean="0">
                <a:latin typeface="Comic Sans MS" pitchFamily="66" charset="0"/>
              </a:rPr>
              <a:t>Leave plenty of time to revise so that you don't get into a situation of having to do last minute cramming. This approach will help to boost your confidence and reduce any pre-exam stress as you know you have prepared well. </a:t>
            </a:r>
          </a:p>
          <a:p>
            <a:pPr>
              <a:defRPr/>
            </a:pPr>
            <a:r>
              <a:rPr lang="en-GB" sz="2000" dirty="0" smtClean="0">
                <a:solidFill>
                  <a:srgbClr val="0000FF"/>
                </a:solidFill>
                <a:latin typeface="Comic Sans MS" pitchFamily="66" charset="0"/>
              </a:rPr>
              <a:t>Develop a timetable so that you can track and monitor your progress. Make sure you allow time for fun and relaxation so that you avoid burning out. </a:t>
            </a:r>
          </a:p>
          <a:p>
            <a:pPr>
              <a:defRPr/>
            </a:pPr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As soon as you notice your mind is losing concentration, take a short break. You will then come back to your revision refreshed. </a:t>
            </a:r>
          </a:p>
          <a:p>
            <a:pPr>
              <a:defRPr/>
            </a:pPr>
            <a:r>
              <a:rPr lang="en-GB" sz="2000" dirty="0" smtClean="0">
                <a:solidFill>
                  <a:srgbClr val="FF0000"/>
                </a:solidFill>
                <a:latin typeface="Comic Sans MS" pitchFamily="66" charset="0"/>
              </a:rPr>
              <a:t>Experiment with several alternative revision techniques so that revision is more fun and your motivation to study is high. </a:t>
            </a:r>
          </a:p>
          <a:p>
            <a:pPr>
              <a:defRPr/>
            </a:pPr>
            <a:r>
              <a:rPr lang="en-GB" sz="2000" dirty="0" smtClean="0">
                <a:solidFill>
                  <a:srgbClr val="00FF00"/>
                </a:solidFill>
                <a:latin typeface="Comic Sans MS" pitchFamily="66" charset="0"/>
              </a:rPr>
              <a:t>Don't drink too much coffee, tea and fizzy drinks; the caffeine will 'hype' you and make your thinking less clear. Eat healthily and regularly; your brain will benefit from the nutrients. </a:t>
            </a:r>
          </a:p>
          <a:p>
            <a:pPr>
              <a:defRPr/>
            </a:pPr>
            <a:r>
              <a:rPr lang="en-GB" sz="2000" dirty="0" smtClean="0">
                <a:solidFill>
                  <a:srgbClr val="FF00FF"/>
                </a:solidFill>
                <a:latin typeface="Comic Sans MS" pitchFamily="66" charset="0"/>
              </a:rPr>
              <a:t>Regular moderate exercise will boost your energy, clear your mind and reduce any feelings of stress. </a:t>
            </a:r>
          </a:p>
          <a:p>
            <a:pPr>
              <a:defRPr/>
            </a:pPr>
            <a:r>
              <a:rPr lang="en-GB" sz="2000" b="1" dirty="0" smtClean="0">
                <a:solidFill>
                  <a:srgbClr val="00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Try out some yoga, tai chi or relaxation techniques. They will help to keep you feeling calm and balanced, improve your concentration levels and help you to sleep better.</a:t>
            </a:r>
          </a:p>
          <a:p>
            <a:pPr>
              <a:defRPr/>
            </a:pPr>
            <a:endParaRPr lang="en-GB" sz="2000" dirty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68313" y="-242888"/>
            <a:ext cx="8229600" cy="1143001"/>
          </a:xfrm>
        </p:spPr>
        <p:txBody>
          <a:bodyPr/>
          <a:lstStyle/>
          <a:p>
            <a:r>
              <a:rPr lang="en-GB" b="1" smtClean="0">
                <a:latin typeface="Comic Sans MS" pitchFamily="66" charset="0"/>
              </a:rPr>
              <a:t>During the exams. 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0" y="620713"/>
            <a:ext cx="9144000" cy="5218112"/>
          </a:xfrm>
        </p:spPr>
        <p:txBody>
          <a:bodyPr>
            <a:normAutofit fontScale="92500" lnSpcReduction="10000"/>
          </a:bodyPr>
          <a:lstStyle/>
          <a:p>
            <a:r>
              <a:rPr lang="en-GB" sz="2400" smtClean="0">
                <a:latin typeface="Comic Sans MS" pitchFamily="66" charset="0"/>
              </a:rPr>
              <a:t>The quickest and most effective way of eliminating feelings of stress and panic is to close your eyes and take several long, </a:t>
            </a:r>
            <a:r>
              <a:rPr lang="en-GB" sz="2400" smtClean="0">
                <a:solidFill>
                  <a:srgbClr val="FF0000"/>
                </a:solidFill>
                <a:latin typeface="Comic Sans MS" pitchFamily="66" charset="0"/>
              </a:rPr>
              <a:t>slow deep breaths</a:t>
            </a:r>
            <a:r>
              <a:rPr lang="en-GB" sz="2400" smtClean="0">
                <a:latin typeface="Comic Sans MS" pitchFamily="66" charset="0"/>
              </a:rPr>
              <a:t>. Breathing in this way calms your whole nervous system. Simultaneously you could give yourself some mental pep-talk by mentally repeating </a:t>
            </a:r>
            <a:r>
              <a:rPr lang="en-GB" sz="2400" smtClean="0">
                <a:solidFill>
                  <a:srgbClr val="FF0000"/>
                </a:solidFill>
                <a:latin typeface="Comic Sans MS" pitchFamily="66" charset="0"/>
              </a:rPr>
              <a:t>"I am calm and relaxed</a:t>
            </a:r>
            <a:r>
              <a:rPr lang="en-GB" sz="2400" smtClean="0">
                <a:latin typeface="Comic Sans MS" pitchFamily="66" charset="0"/>
              </a:rPr>
              <a:t>" or </a:t>
            </a:r>
            <a:r>
              <a:rPr lang="en-GB" sz="2400" smtClean="0">
                <a:solidFill>
                  <a:srgbClr val="FF0000"/>
                </a:solidFill>
                <a:latin typeface="Comic Sans MS" pitchFamily="66" charset="0"/>
              </a:rPr>
              <a:t>"I know I will do fine". </a:t>
            </a:r>
          </a:p>
          <a:p>
            <a:r>
              <a:rPr lang="en-GB" sz="2400" smtClean="0">
                <a:latin typeface="Comic Sans MS" pitchFamily="66" charset="0"/>
              </a:rPr>
              <a:t>If your mind goes blank, </a:t>
            </a:r>
            <a:r>
              <a:rPr lang="en-GB" sz="2400" smtClean="0">
                <a:solidFill>
                  <a:srgbClr val="FF0000"/>
                </a:solidFill>
                <a:latin typeface="Comic Sans MS" pitchFamily="66" charset="0"/>
              </a:rPr>
              <a:t>don't panic! </a:t>
            </a:r>
            <a:r>
              <a:rPr lang="en-GB" sz="2400" smtClean="0">
                <a:latin typeface="Comic Sans MS" pitchFamily="66" charset="0"/>
              </a:rPr>
              <a:t>Panicking will just make it harder to recall information. Instead, focus on slow, deep breathing for about one minute. If you still can't remember the information then </a:t>
            </a:r>
            <a:r>
              <a:rPr lang="en-GB" sz="2400" smtClean="0">
                <a:solidFill>
                  <a:srgbClr val="FF0000"/>
                </a:solidFill>
                <a:latin typeface="Comic Sans MS" pitchFamily="66" charset="0"/>
              </a:rPr>
              <a:t>move on </a:t>
            </a:r>
            <a:r>
              <a:rPr lang="en-GB" sz="2400" smtClean="0">
                <a:latin typeface="Comic Sans MS" pitchFamily="66" charset="0"/>
              </a:rPr>
              <a:t>to another question and return to this question later. </a:t>
            </a:r>
          </a:p>
          <a:p>
            <a:r>
              <a:rPr lang="en-GB" sz="2400" smtClean="0">
                <a:latin typeface="Comic Sans MS" pitchFamily="66" charset="0"/>
              </a:rPr>
              <a:t>After the exam </a:t>
            </a:r>
            <a:r>
              <a:rPr lang="en-GB" sz="2400" smtClean="0">
                <a:solidFill>
                  <a:srgbClr val="FF0000"/>
                </a:solidFill>
                <a:latin typeface="Comic Sans MS" pitchFamily="66" charset="0"/>
              </a:rPr>
              <a:t>don't spend endless time criticising </a:t>
            </a:r>
            <a:r>
              <a:rPr lang="en-GB" sz="2400" smtClean="0">
                <a:latin typeface="Comic Sans MS" pitchFamily="66" charset="0"/>
              </a:rPr>
              <a:t>yourself for where you think you went wrong. Often our own self assessment is far too harsh. </a:t>
            </a:r>
            <a:r>
              <a:rPr lang="en-GB" sz="2400" smtClean="0">
                <a:solidFill>
                  <a:srgbClr val="FF0000"/>
                </a:solidFill>
                <a:latin typeface="Comic Sans MS" pitchFamily="66" charset="0"/>
              </a:rPr>
              <a:t>Congratulate</a:t>
            </a:r>
            <a:r>
              <a:rPr lang="en-GB" sz="2400" smtClean="0">
                <a:latin typeface="Comic Sans MS" pitchFamily="66" charset="0"/>
              </a:rPr>
              <a:t> yourself for the things you did right, learn from the bits where you know you could have done better, and then move on. </a:t>
            </a:r>
          </a:p>
          <a:p>
            <a:endParaRPr lang="en-GB" sz="2400" smtClean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>
            <a:normAutofit lnSpcReduction="10000"/>
          </a:bodyPr>
          <a:lstStyle/>
          <a:p>
            <a:r>
              <a:rPr lang="en-GB" sz="2400" dirty="0" smtClean="0">
                <a:latin typeface="Comic Sans MS" pitchFamily="66" charset="0"/>
              </a:rPr>
              <a:t>Read the instructions before starting the exam.</a:t>
            </a:r>
            <a:endParaRPr lang="en-GB" sz="2800" dirty="0" smtClean="0">
              <a:latin typeface="Comic Sans MS" pitchFamily="66" charset="0"/>
            </a:endParaRPr>
          </a:p>
          <a:p>
            <a:r>
              <a:rPr lang="en-GB" sz="2400" dirty="0" smtClean="0">
                <a:latin typeface="Comic Sans MS" pitchFamily="66" charset="0"/>
              </a:rPr>
              <a:t>Ask the teacher or exam supervisor if anything is unclear.</a:t>
            </a:r>
          </a:p>
          <a:p>
            <a:r>
              <a:rPr lang="en-GB" sz="2400" dirty="0" smtClean="0">
                <a:latin typeface="Comic Sans MS" pitchFamily="66" charset="0"/>
              </a:rPr>
              <a:t>Read through all the questions before starting writing, and make sure you are clear how many questions you are required to answer.</a:t>
            </a:r>
          </a:p>
          <a:p>
            <a:r>
              <a:rPr lang="en-GB" sz="2400" dirty="0" smtClean="0">
                <a:latin typeface="Comic Sans MS" pitchFamily="66" charset="0"/>
              </a:rPr>
              <a:t>If there is a choice, start by answering the question you feel you can answer best.</a:t>
            </a:r>
          </a:p>
          <a:p>
            <a:r>
              <a:rPr lang="en-GB" sz="2400" dirty="0" smtClean="0">
                <a:latin typeface="Comic Sans MS" pitchFamily="66" charset="0"/>
              </a:rPr>
              <a:t>If you are stuck on a question, go on to the next. You can always come back to it later. If you are really stuck, try to have an intelligent guess anyway. – there are no marks going for an empty space. </a:t>
            </a:r>
          </a:p>
          <a:p>
            <a:r>
              <a:rPr lang="en-GB" sz="2400" dirty="0" smtClean="0">
                <a:latin typeface="Comic Sans MS" pitchFamily="66" charset="0"/>
              </a:rPr>
              <a:t>Leave time to read through and check your answers before the exam finishes.</a:t>
            </a:r>
          </a:p>
          <a:p>
            <a:r>
              <a:rPr lang="en-GB" sz="2400" dirty="0" smtClean="0">
                <a:latin typeface="Comic Sans MS" pitchFamily="66" charset="0"/>
              </a:rPr>
              <a:t>Plan how much time you’ll need for each question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323850" y="476250"/>
            <a:ext cx="8229600" cy="4525963"/>
          </a:xfrm>
        </p:spPr>
        <p:txBody>
          <a:bodyPr/>
          <a:lstStyle/>
          <a:p>
            <a:r>
              <a:rPr lang="en-GB" b="1" smtClean="0">
                <a:latin typeface="Comic Sans MS" pitchFamily="66" charset="0"/>
              </a:rPr>
              <a:t>Most importantly</a:t>
            </a:r>
            <a:r>
              <a:rPr lang="en-GB" smtClean="0">
                <a:latin typeface="Comic Sans MS" pitchFamily="66" charset="0"/>
              </a:rPr>
              <a:t>, if you feel that your exam anxiety is building up to a point where sleep is difficult, your health is suffering or your relationships with your friends and family are starting to be affected you need to seek some help. </a:t>
            </a:r>
          </a:p>
        </p:txBody>
      </p:sp>
      <p:pic>
        <p:nvPicPr>
          <p:cNvPr id="23555" name="Picture 2" descr="http://www.salerno.ie/wp-content/uploads/2014/10/Sign-post-for-advice-and-guidance-1_edited-1-680x330.jpg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43213" y="3714750"/>
            <a:ext cx="647700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85728"/>
            <a:ext cx="8572560" cy="4525963"/>
          </a:xfrm>
        </p:spPr>
        <p:txBody>
          <a:bodyPr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IE" sz="2400" b="1" dirty="0" smtClean="0">
                <a:latin typeface="Comic Sans MS" pitchFamily="66" charset="0"/>
              </a:rPr>
              <a:t>Establish a routine </a:t>
            </a:r>
            <a:endParaRPr lang="en-GB" sz="2400" dirty="0" smtClean="0">
              <a:latin typeface="Comic Sans MS" pitchFamily="66" charset="0"/>
            </a:endParaRPr>
          </a:p>
          <a:p>
            <a:pPr marL="0" indent="0">
              <a:spcBef>
                <a:spcPts val="0"/>
              </a:spcBef>
              <a:buFont typeface="Wingdings" pitchFamily="2" charset="2"/>
              <a:buChar char="ü"/>
            </a:pPr>
            <a:r>
              <a:rPr lang="en-IE" sz="2400" dirty="0" smtClean="0">
                <a:latin typeface="Comic Sans MS" pitchFamily="66" charset="0"/>
              </a:rPr>
              <a:t>DO set aside a particular time each day for study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E" sz="2400" dirty="0" smtClean="0">
                <a:latin typeface="Comic Sans MS" pitchFamily="66" charset="0"/>
              </a:rPr>
              <a:t>and revision and stick to it. </a:t>
            </a:r>
            <a:endParaRPr lang="en-GB" sz="2400" dirty="0" smtClean="0">
              <a:latin typeface="Comic Sans MS" pitchFamily="66" charset="0"/>
            </a:endParaRPr>
          </a:p>
          <a:p>
            <a:pPr marL="0" indent="0">
              <a:spcBef>
                <a:spcPts val="0"/>
              </a:spcBef>
              <a:buFont typeface="Wingdings" pitchFamily="2" charset="2"/>
              <a:buChar char="ü"/>
            </a:pPr>
            <a:r>
              <a:rPr lang="en-IE" sz="2400" dirty="0" smtClean="0">
                <a:latin typeface="Comic Sans MS" pitchFamily="66" charset="0"/>
              </a:rPr>
              <a:t>DO see study as part of your daily routine this way it will be more acceptable to you and your study will be more productive. </a:t>
            </a:r>
            <a:endParaRPr lang="en-GB" sz="2400" dirty="0" smtClean="0">
              <a:latin typeface="Comic Sans MS" pitchFamily="66" charset="0"/>
            </a:endParaRPr>
          </a:p>
          <a:p>
            <a:pPr marL="0" indent="0">
              <a:spcBef>
                <a:spcPts val="0"/>
              </a:spcBef>
              <a:buFont typeface="Wingdings" pitchFamily="2" charset="2"/>
              <a:buChar char="ü"/>
            </a:pPr>
            <a:r>
              <a:rPr lang="en-IE" sz="2400" dirty="0" smtClean="0">
                <a:latin typeface="Comic Sans MS" pitchFamily="66" charset="0"/>
              </a:rPr>
              <a:t>DO have a definite time for starting study each evening and stick to it. </a:t>
            </a:r>
            <a:endParaRPr lang="en-GB" sz="2400" dirty="0" smtClean="0">
              <a:latin typeface="Comic Sans MS" pitchFamily="66" charset="0"/>
            </a:endParaRPr>
          </a:p>
          <a:p>
            <a:pPr marL="0" indent="0">
              <a:spcBef>
                <a:spcPts val="0"/>
              </a:spcBef>
              <a:buFont typeface="Wingdings" pitchFamily="2" charset="2"/>
              <a:buChar char="ü"/>
            </a:pPr>
            <a:r>
              <a:rPr lang="en-IE" sz="2400" dirty="0" smtClean="0">
                <a:latin typeface="Comic Sans MS" pitchFamily="66" charset="0"/>
              </a:rPr>
              <a:t>DO study at weekends. Try to get some work done before 7pm on Friday. Saturday mornings are often a good time as is Sunday when there are fewer distractions.</a:t>
            </a:r>
            <a:endParaRPr lang="en-GB" sz="2400" dirty="0" smtClean="0">
              <a:latin typeface="Comic Sans MS" pitchFamily="66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IE" sz="2400" b="1" dirty="0" smtClean="0">
                <a:latin typeface="Comic Sans MS" pitchFamily="66" charset="0"/>
              </a:rPr>
              <a:t>Set a timetable </a:t>
            </a:r>
            <a:endParaRPr lang="en-GB" sz="2400" dirty="0" smtClean="0">
              <a:latin typeface="Comic Sans MS" pitchFamily="66" charset="0"/>
            </a:endParaRPr>
          </a:p>
          <a:p>
            <a:pPr marL="0" indent="0">
              <a:spcBef>
                <a:spcPts val="0"/>
              </a:spcBef>
              <a:buFont typeface="Wingdings" pitchFamily="2" charset="2"/>
              <a:buChar char="q"/>
            </a:pPr>
            <a:r>
              <a:rPr lang="en-IE" sz="2400" dirty="0" smtClean="0">
                <a:latin typeface="Comic Sans MS" pitchFamily="66" charset="0"/>
              </a:rPr>
              <a:t>DO have a timetable planning out what subjects you want to study over a period of time. </a:t>
            </a:r>
            <a:endParaRPr lang="en-GB" sz="2400" dirty="0" smtClean="0">
              <a:latin typeface="Comic Sans MS" pitchFamily="66" charset="0"/>
            </a:endParaRPr>
          </a:p>
          <a:p>
            <a:pPr marL="0" indent="0">
              <a:spcBef>
                <a:spcPts val="0"/>
              </a:spcBef>
              <a:buFont typeface="Wingdings" pitchFamily="2" charset="2"/>
              <a:buChar char="q"/>
            </a:pPr>
            <a:r>
              <a:rPr lang="en-IE" sz="2400" dirty="0" smtClean="0">
                <a:latin typeface="Comic Sans MS" pitchFamily="66" charset="0"/>
              </a:rPr>
              <a:t>DO decide how long you will spend on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IE" sz="2400" dirty="0" smtClean="0">
                <a:latin typeface="Comic Sans MS" pitchFamily="66" charset="0"/>
              </a:rPr>
              <a:t>each subject and topic.</a:t>
            </a:r>
            <a:endParaRPr lang="en-GB" sz="2400" dirty="0" smtClean="0">
              <a:latin typeface="Comic Sans MS" pitchFamily="66" charset="0"/>
            </a:endParaRPr>
          </a:p>
          <a:p>
            <a:pPr marL="0" indent="0">
              <a:spcBef>
                <a:spcPts val="0"/>
              </a:spcBef>
              <a:buFont typeface="Wingdings" pitchFamily="2" charset="2"/>
              <a:buChar char="v"/>
            </a:pPr>
            <a:r>
              <a:rPr lang="en-IE" sz="2400" dirty="0" smtClean="0">
                <a:latin typeface="Comic Sans MS" pitchFamily="66" charset="0"/>
              </a:rPr>
              <a:t>DON’T set an unrealistic timetable which will overwhelm you. </a:t>
            </a:r>
            <a:endParaRPr lang="en-GB" sz="2400" dirty="0" smtClean="0">
              <a:latin typeface="Comic Sans MS" pitchFamily="66" charset="0"/>
            </a:endParaRPr>
          </a:p>
          <a:p>
            <a:endParaRPr lang="en-GB" sz="2400" dirty="0">
              <a:latin typeface="Comic Sans MS" pitchFamily="66" charset="0"/>
            </a:endParaRPr>
          </a:p>
        </p:txBody>
      </p:sp>
      <p:pic>
        <p:nvPicPr>
          <p:cNvPr id="4" name="Picture 3" descr="C:\Users\User\AppData\Local\Microsoft\Windows\Temporary Internet Files\Content.IE5\SV1L47J5\timemanagement[1]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2" y="0"/>
            <a:ext cx="1428728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:\Users\User\AppData\Local\Microsoft\Windows\Temporary Internet Files\Content.IE5\XOG910YU\study1[1].gif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2430" y="5072074"/>
            <a:ext cx="107157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2247900" y="188913"/>
            <a:ext cx="4648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>
                <a:solidFill>
                  <a:srgbClr val="000099"/>
                </a:solidFill>
                <a:latin typeface="Comic Sans MS" pitchFamily="66" charset="0"/>
              </a:rPr>
              <a:t>How to Revise…</a:t>
            </a:r>
            <a:endParaRPr lang="en-US" sz="2000" b="1">
              <a:solidFill>
                <a:srgbClr val="000000"/>
              </a:solidFill>
              <a:latin typeface="Comic Sans MS" pitchFamily="66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1940" y="1036960"/>
          <a:ext cx="8700120" cy="505633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87515"/>
                <a:gridCol w="1087515"/>
                <a:gridCol w="1087515"/>
                <a:gridCol w="1087515"/>
                <a:gridCol w="1087515"/>
                <a:gridCol w="1087515"/>
                <a:gridCol w="1087515"/>
                <a:gridCol w="1087515"/>
              </a:tblGrid>
              <a:tr h="1264084">
                <a:tc>
                  <a:txBody>
                    <a:bodyPr/>
                    <a:lstStyle/>
                    <a:p>
                      <a:endParaRPr lang="en-GB" dirty="0">
                        <a:latin typeface="Comic Sans MS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mic Sans MS" pitchFamily="66" charset="0"/>
                        </a:rPr>
                        <a:t>MON</a:t>
                      </a:r>
                      <a:endParaRPr lang="en-GB" sz="2400" dirty="0">
                        <a:latin typeface="Comic Sans MS" pitchFamily="66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mic Sans MS" pitchFamily="66" charset="0"/>
                        </a:rPr>
                        <a:t>TUES</a:t>
                      </a:r>
                      <a:endParaRPr lang="en-GB" sz="2400" dirty="0">
                        <a:latin typeface="Comic Sans MS" pitchFamily="66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mic Sans MS" pitchFamily="66" charset="0"/>
                        </a:rPr>
                        <a:t>WEDS</a:t>
                      </a:r>
                      <a:endParaRPr lang="en-GB" sz="2400" dirty="0">
                        <a:latin typeface="Comic Sans MS" pitchFamily="66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mic Sans MS" pitchFamily="66" charset="0"/>
                        </a:rPr>
                        <a:t>THURS</a:t>
                      </a:r>
                      <a:endParaRPr lang="en-GB" sz="2400" dirty="0">
                        <a:latin typeface="Comic Sans MS" pitchFamily="66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mic Sans MS" pitchFamily="66" charset="0"/>
                        </a:rPr>
                        <a:t>FRI</a:t>
                      </a:r>
                      <a:endParaRPr lang="en-GB" sz="2400" dirty="0">
                        <a:latin typeface="Comic Sans MS" pitchFamily="66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mic Sans MS" pitchFamily="66" charset="0"/>
                        </a:rPr>
                        <a:t>SAT</a:t>
                      </a:r>
                      <a:endParaRPr lang="en-GB" sz="2400" dirty="0">
                        <a:latin typeface="Comic Sans MS" pitchFamily="66" charset="0"/>
                      </a:endParaRPr>
                    </a:p>
                  </a:txBody>
                  <a:tcPr vert="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smtClean="0">
                          <a:latin typeface="Comic Sans MS" pitchFamily="66" charset="0"/>
                        </a:rPr>
                        <a:t>SUN</a:t>
                      </a:r>
                      <a:endParaRPr lang="en-GB" sz="2400" dirty="0">
                        <a:latin typeface="Comic Sans MS" pitchFamily="66" charset="0"/>
                      </a:endParaRPr>
                    </a:p>
                  </a:txBody>
                  <a:tcPr vert="vert" anchor="ctr"/>
                </a:tc>
              </a:tr>
              <a:tr h="126408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Comic Sans MS" pitchFamily="66" charset="0"/>
                        </a:rPr>
                        <a:t>Morning</a:t>
                      </a:r>
                      <a:endParaRPr lang="en-GB" dirty="0">
                        <a:latin typeface="Comic Sans MS" pitchFamily="66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SCHOOL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SCHOOL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SCHOOL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SCHOOL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SCHOOL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HIST</a:t>
                      </a:r>
                    </a:p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- WW2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FRENCH</a:t>
                      </a:r>
                    </a:p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-</a:t>
                      </a:r>
                      <a:r>
                        <a:rPr lang="en-GB" sz="1600" baseline="0" dirty="0" smtClean="0">
                          <a:latin typeface="Comic Sans MS" pitchFamily="66" charset="0"/>
                        </a:rPr>
                        <a:t> writing</a:t>
                      </a:r>
                      <a:endParaRPr lang="en-GB" sz="1600" dirty="0" smtClean="0"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1264084">
                <a:tc>
                  <a:txBody>
                    <a:bodyPr/>
                    <a:lstStyle/>
                    <a:p>
                      <a:r>
                        <a:rPr lang="en-GB" dirty="0" smtClean="0">
                          <a:latin typeface="Comic Sans MS" pitchFamily="66" charset="0"/>
                        </a:rPr>
                        <a:t>Afternoon</a:t>
                      </a:r>
                      <a:endParaRPr lang="en-GB" dirty="0">
                        <a:latin typeface="Comic Sans MS" pitchFamily="66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SCHOOL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SCHOOL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SCHOOL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SCHOOL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GB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omic Sans MS" pitchFamily="66" charset="0"/>
                          <a:ea typeface="+mn-ea"/>
                          <a:cs typeface="+mn-cs"/>
                        </a:rPr>
                        <a:t>SCHOOL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RELAX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RECAP</a:t>
                      </a:r>
                    </a:p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- WW2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  <a:tr h="1264084">
                <a:tc>
                  <a:txBody>
                    <a:bodyPr/>
                    <a:lstStyle/>
                    <a:p>
                      <a:pPr algn="ctr"/>
                      <a:r>
                        <a:rPr lang="en-GB" dirty="0" smtClean="0">
                          <a:latin typeface="Comic Sans MS" pitchFamily="66" charset="0"/>
                        </a:rPr>
                        <a:t>Evening</a:t>
                      </a:r>
                      <a:endParaRPr lang="en-GB" dirty="0">
                        <a:latin typeface="Comic Sans MS" pitchFamily="66" charset="0"/>
                      </a:endParaRPr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MATHS - algebra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ENG</a:t>
                      </a:r>
                      <a:endParaRPr lang="en-GB" sz="1600" baseline="0" dirty="0" smtClean="0">
                        <a:latin typeface="Comic Sans MS" pitchFamily="66" charset="0"/>
                      </a:endParaRPr>
                    </a:p>
                    <a:p>
                      <a:pPr algn="ctr"/>
                      <a:r>
                        <a:rPr lang="en-GB" sz="1600" baseline="0" dirty="0" smtClean="0">
                          <a:latin typeface="Comic Sans MS" pitchFamily="66" charset="0"/>
                        </a:rPr>
                        <a:t>– poems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BIOL</a:t>
                      </a:r>
                    </a:p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-</a:t>
                      </a:r>
                      <a:r>
                        <a:rPr lang="en-GB" sz="1600" baseline="0" dirty="0" smtClean="0">
                          <a:latin typeface="Comic Sans MS" pitchFamily="66" charset="0"/>
                        </a:rPr>
                        <a:t> nerves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RECAP</a:t>
                      </a:r>
                    </a:p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– algebra</a:t>
                      </a:r>
                    </a:p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- poems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CHEM</a:t>
                      </a:r>
                    </a:p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– salt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 smtClean="0">
                          <a:latin typeface="Comic Sans MS" pitchFamily="66" charset="0"/>
                        </a:rPr>
                        <a:t>RECAP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GB" sz="1600" baseline="0" dirty="0" smtClean="0">
                          <a:latin typeface="Comic Sans MS" pitchFamily="66" charset="0"/>
                        </a:rPr>
                        <a:t>- n</a:t>
                      </a:r>
                      <a:r>
                        <a:rPr lang="en-GB" sz="1600" dirty="0" smtClean="0">
                          <a:latin typeface="Comic Sans MS" pitchFamily="66" charset="0"/>
                        </a:rPr>
                        <a:t>erves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en-GB" sz="1600" dirty="0" smtClean="0">
                          <a:latin typeface="Comic Sans MS" pitchFamily="66" charset="0"/>
                        </a:rPr>
                        <a:t>- salt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smtClean="0">
                          <a:latin typeface="Comic Sans MS" pitchFamily="66" charset="0"/>
                        </a:rPr>
                        <a:t>RELAX</a:t>
                      </a:r>
                      <a:endParaRPr lang="en-GB" sz="1600" dirty="0">
                        <a:latin typeface="Comic Sans MS" pitchFamily="66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34925" y="6308725"/>
            <a:ext cx="90741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2000">
                <a:solidFill>
                  <a:srgbClr val="00B050"/>
                </a:solidFill>
                <a:latin typeface="Comic Sans MS" pitchFamily="66" charset="0"/>
              </a:rPr>
              <a:t>Spend time making a thorough revision timetable and STICK TO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3"/>
          <p:cNvSpPr txBox="1">
            <a:spLocks noChangeArrowheads="1"/>
          </p:cNvSpPr>
          <p:nvPr/>
        </p:nvSpPr>
        <p:spPr bwMode="auto">
          <a:xfrm>
            <a:off x="1790700" y="1066800"/>
            <a:ext cx="5562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800" b="1" i="1">
                <a:solidFill>
                  <a:srgbClr val="000000"/>
                </a:solidFill>
                <a:latin typeface="Comic Sans MS" pitchFamily="66" charset="0"/>
              </a:rPr>
              <a:t>What kind of person are you?</a:t>
            </a:r>
          </a:p>
        </p:txBody>
      </p:sp>
      <p:sp>
        <p:nvSpPr>
          <p:cNvPr id="39940" name="Text Box 4"/>
          <p:cNvSpPr txBox="1">
            <a:spLocks noChangeArrowheads="1"/>
          </p:cNvSpPr>
          <p:nvPr/>
        </p:nvSpPr>
        <p:spPr bwMode="auto">
          <a:xfrm>
            <a:off x="2965450" y="1809750"/>
            <a:ext cx="60960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>
                <a:solidFill>
                  <a:srgbClr val="000099"/>
                </a:solidFill>
                <a:latin typeface="Comic Sans MS" pitchFamily="66" charset="0"/>
              </a:rPr>
              <a:t>Some students are early birds.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 b="1">
                <a:solidFill>
                  <a:srgbClr val="000099"/>
                </a:solidFill>
                <a:latin typeface="Comic Sans MS" pitchFamily="66" charset="0"/>
              </a:rPr>
              <a:t>They will definitely want to use the morning session</a:t>
            </a:r>
            <a:endParaRPr lang="en-US" sz="2000" b="1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39941" name="Text Box 5"/>
          <p:cNvSpPr txBox="1">
            <a:spLocks noChangeArrowheads="1"/>
          </p:cNvSpPr>
          <p:nvPr/>
        </p:nvSpPr>
        <p:spPr bwMode="auto">
          <a:xfrm>
            <a:off x="755650" y="3494088"/>
            <a:ext cx="51816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>
                <a:solidFill>
                  <a:srgbClr val="FF0000"/>
                </a:solidFill>
                <a:latin typeface="Comic Sans MS" pitchFamily="66" charset="0"/>
              </a:rPr>
              <a:t>Late risers will avoid mornings like the plague!  They will work well later in the day</a:t>
            </a:r>
          </a:p>
        </p:txBody>
      </p:sp>
      <p:sp>
        <p:nvSpPr>
          <p:cNvPr id="39942" name="Text Box 6"/>
          <p:cNvSpPr txBox="1">
            <a:spLocks noChangeArrowheads="1"/>
          </p:cNvSpPr>
          <p:nvPr/>
        </p:nvSpPr>
        <p:spPr bwMode="auto">
          <a:xfrm>
            <a:off x="2051050" y="5222875"/>
            <a:ext cx="5867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b="1">
                <a:solidFill>
                  <a:srgbClr val="000099"/>
                </a:solidFill>
                <a:latin typeface="Comic Sans MS" pitchFamily="66" charset="0"/>
              </a:rPr>
              <a:t>Night owls will do their best revision in the evenings</a:t>
            </a:r>
            <a:endParaRPr lang="en-US" sz="2000" b="1">
              <a:solidFill>
                <a:srgbClr val="000000"/>
              </a:solidFill>
              <a:latin typeface="Comic Sans MS" pitchFamily="66" charset="0"/>
            </a:endParaRPr>
          </a:p>
        </p:txBody>
      </p:sp>
      <p:pic>
        <p:nvPicPr>
          <p:cNvPr id="39943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705350"/>
            <a:ext cx="15113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4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65850" y="2984500"/>
            <a:ext cx="2027238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5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2250" y="1657350"/>
            <a:ext cx="2133600" cy="158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9" name="Text Box 2"/>
          <p:cNvSpPr txBox="1">
            <a:spLocks noChangeArrowheads="1"/>
          </p:cNvSpPr>
          <p:nvPr/>
        </p:nvSpPr>
        <p:spPr bwMode="auto">
          <a:xfrm>
            <a:off x="2247900" y="188913"/>
            <a:ext cx="46482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3200" b="1">
                <a:solidFill>
                  <a:srgbClr val="000099"/>
                </a:solidFill>
                <a:latin typeface="Comic Sans MS" pitchFamily="66" charset="0"/>
              </a:rPr>
              <a:t>How to Revise…</a:t>
            </a:r>
            <a:endParaRPr lang="en-US" sz="2000" b="1">
              <a:solidFill>
                <a:srgbClr val="0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utoUpdateAnimBg="0"/>
      <p:bldP spid="39941" grpId="0" autoUpdateAnimBg="0"/>
      <p:bldP spid="39942" grpId="0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1007</Words>
  <Application>Microsoft Office PowerPoint</Application>
  <PresentationFormat>On-screen Show (4:3)</PresentationFormat>
  <Paragraphs>95</Paragraphs>
  <Slides>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STUDY GOALS MUST BE SMART</vt:lpstr>
      <vt:lpstr>SET YOUR WEEKS STUDY GOALS TONIGHT </vt:lpstr>
      <vt:lpstr>Tips for the revision period: </vt:lpstr>
      <vt:lpstr>During the exams.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 GOALS MUST BE SMART</dc:title>
  <dc:creator>User</dc:creator>
  <cp:lastModifiedBy>Colm Dooley</cp:lastModifiedBy>
  <cp:revision>1</cp:revision>
  <dcterms:created xsi:type="dcterms:W3CDTF">2015-11-04T15:39:18Z</dcterms:created>
  <dcterms:modified xsi:type="dcterms:W3CDTF">2015-11-05T06:32:49Z</dcterms:modified>
</cp:coreProperties>
</file>