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61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80" y="-6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0560441-C08B-49BA-81AD-9A3AA6FEC33D}" type="datetimeFigureOut">
              <a:rPr lang="en-IE" smtClean="0"/>
              <a:t>13/10/2015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9A21-25D3-4E34-9D54-5069473EA94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0441-C08B-49BA-81AD-9A3AA6FEC33D}" type="datetimeFigureOut">
              <a:rPr lang="en-IE" smtClean="0"/>
              <a:t>13/10/2015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9A21-25D3-4E34-9D54-5069473EA94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0441-C08B-49BA-81AD-9A3AA6FEC33D}" type="datetimeFigureOut">
              <a:rPr lang="en-IE" smtClean="0"/>
              <a:t>13/10/2015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9A21-25D3-4E34-9D54-5069473EA94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0441-C08B-49BA-81AD-9A3AA6FEC33D}" type="datetimeFigureOut">
              <a:rPr lang="en-IE" smtClean="0"/>
              <a:t>13/10/2015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9A21-25D3-4E34-9D54-5069473EA94A}" type="slidenum">
              <a:rPr lang="en-IE" smtClean="0"/>
              <a:t>‹#›</a:t>
            </a:fld>
            <a:endParaRPr lang="en-IE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0441-C08B-49BA-81AD-9A3AA6FEC33D}" type="datetimeFigureOut">
              <a:rPr lang="en-IE" smtClean="0"/>
              <a:t>13/10/2015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9A21-25D3-4E34-9D54-5069473EA94A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0441-C08B-49BA-81AD-9A3AA6FEC33D}" type="datetimeFigureOut">
              <a:rPr lang="en-IE" smtClean="0"/>
              <a:t>13/10/2015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9A21-25D3-4E34-9D54-5069473EA94A}" type="slidenum">
              <a:rPr lang="en-IE" smtClean="0"/>
              <a:t>‹#›</a:t>
            </a:fld>
            <a:endParaRPr lang="en-IE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0441-C08B-49BA-81AD-9A3AA6FEC33D}" type="datetimeFigureOut">
              <a:rPr lang="en-IE" smtClean="0"/>
              <a:t>13/10/2015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9A21-25D3-4E34-9D54-5069473EA94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0441-C08B-49BA-81AD-9A3AA6FEC33D}" type="datetimeFigureOut">
              <a:rPr lang="en-IE" smtClean="0"/>
              <a:t>13/10/2015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9A21-25D3-4E34-9D54-5069473EA94A}" type="slidenum">
              <a:rPr lang="en-IE" smtClean="0"/>
              <a:t>‹#›</a:t>
            </a:fld>
            <a:endParaRPr lang="en-IE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0441-C08B-49BA-81AD-9A3AA6FEC33D}" type="datetimeFigureOut">
              <a:rPr lang="en-IE" smtClean="0"/>
              <a:t>13/10/2015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9A21-25D3-4E34-9D54-5069473EA94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0441-C08B-49BA-81AD-9A3AA6FEC33D}" type="datetimeFigureOut">
              <a:rPr lang="en-IE" smtClean="0"/>
              <a:t>13/10/2015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9A21-25D3-4E34-9D54-5069473EA94A}" type="slidenum">
              <a:rPr lang="en-IE" smtClean="0"/>
              <a:t>‹#›</a:t>
            </a:fld>
            <a:endParaRPr lang="en-I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60441-C08B-49BA-81AD-9A3AA6FEC33D}" type="datetimeFigureOut">
              <a:rPr lang="en-IE" smtClean="0"/>
              <a:t>13/10/2015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D9A21-25D3-4E34-9D54-5069473EA94A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0560441-C08B-49BA-81AD-9A3AA6FEC33D}" type="datetimeFigureOut">
              <a:rPr lang="en-IE" smtClean="0"/>
              <a:t>13/10/2015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C5D9A21-25D3-4E34-9D54-5069473EA94A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xaminations.ie/?l=en&amp;mc=en&amp;sc=c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Chief Examiners reports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to get the best of them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77939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dirty="0">
                <a:hlinkClick r:id="rId2"/>
              </a:rPr>
              <a:t>https://www.examinations.ie/?</a:t>
            </a:r>
            <a:r>
              <a:rPr lang="en-IE" dirty="0" smtClean="0">
                <a:hlinkClick r:id="rId2"/>
              </a:rPr>
              <a:t>l=en&amp;mc=en&amp;sc=cr</a:t>
            </a:r>
            <a:endParaRPr lang="en-IE" dirty="0" smtClean="0"/>
          </a:p>
          <a:p>
            <a:r>
              <a:rPr lang="en-US" dirty="0" smtClean="0">
                <a:latin typeface="Arial Rounded MT Bold" panose="020F0704030504030204" pitchFamily="34" charset="0"/>
              </a:rPr>
              <a:t>Published every three or so years</a:t>
            </a:r>
          </a:p>
          <a:p>
            <a:r>
              <a:rPr lang="en-US" dirty="0" smtClean="0">
                <a:latin typeface="Arial Rounded MT Bold" panose="020F0704030504030204" pitchFamily="34" charset="0"/>
              </a:rPr>
              <a:t>Most important part is “recommendations for students”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24557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19200"/>
            <a:ext cx="6400800" cy="4495800"/>
          </a:xfrm>
        </p:spPr>
        <p:txBody>
          <a:bodyPr>
            <a:normAutofit fontScale="40000" lnSpcReduction="20000"/>
          </a:bodyPr>
          <a:lstStyle/>
          <a:p>
            <a:r>
              <a:rPr lang="en-US" sz="4500" dirty="0">
                <a:latin typeface="Arial Rounded MT Bold" panose="020F0704030504030204" pitchFamily="34" charset="0"/>
              </a:rPr>
              <a:t>While students should learn and be able to recall key facts, laws and definitions accurately, understanding is essential to being able to engage fully with most questions. </a:t>
            </a:r>
            <a:endParaRPr lang="en-US" sz="4500" dirty="0" smtClean="0">
              <a:latin typeface="Arial Rounded MT Bold" panose="020F0704030504030204" pitchFamily="34" charset="0"/>
            </a:endParaRPr>
          </a:p>
          <a:p>
            <a:r>
              <a:rPr lang="en-US" sz="4500" dirty="0">
                <a:latin typeface="Arial Rounded MT Bold" panose="020F0704030504030204" pitchFamily="34" charset="0"/>
              </a:rPr>
              <a:t>Study time should be devoted to the key syllabus topics that underpin the subject, namely, </a:t>
            </a:r>
            <a:r>
              <a:rPr lang="en-US" sz="4500" dirty="0" smtClean="0">
                <a:latin typeface="Arial Rounded MT Bold" panose="020F0704030504030204" pitchFamily="34" charset="0"/>
              </a:rPr>
              <a:t>atomic structure, </a:t>
            </a:r>
            <a:r>
              <a:rPr lang="en-US" sz="4500" dirty="0">
                <a:latin typeface="Arial Rounded MT Bold" panose="020F0704030504030204" pitchFamily="34" charset="0"/>
              </a:rPr>
              <a:t>the structure and trends in the periodic table and bonding. Focusing on links </a:t>
            </a:r>
            <a:r>
              <a:rPr lang="en-US" sz="4500" dirty="0" smtClean="0">
                <a:latin typeface="Arial Rounded MT Bold" panose="020F0704030504030204" pitchFamily="34" charset="0"/>
              </a:rPr>
              <a:t>between key </a:t>
            </a:r>
            <a:r>
              <a:rPr lang="en-US" sz="4500" dirty="0">
                <a:latin typeface="Arial Rounded MT Bold" panose="020F0704030504030204" pitchFamily="34" charset="0"/>
              </a:rPr>
              <a:t>facts in teaching and in study will help </a:t>
            </a:r>
            <a:r>
              <a:rPr lang="en-US" sz="4500" dirty="0" err="1">
                <a:latin typeface="Arial Rounded MT Bold" panose="020F0704030504030204" pitchFamily="34" charset="0"/>
              </a:rPr>
              <a:t>organise</a:t>
            </a:r>
            <a:r>
              <a:rPr lang="en-US" sz="4500" dirty="0">
                <a:latin typeface="Arial Rounded MT Bold" panose="020F0704030504030204" pitchFamily="34" charset="0"/>
              </a:rPr>
              <a:t> knowledge and enhance </a:t>
            </a:r>
            <a:r>
              <a:rPr lang="en-US" sz="4500" dirty="0" smtClean="0">
                <a:latin typeface="Arial Rounded MT Bold" panose="020F0704030504030204" pitchFamily="34" charset="0"/>
              </a:rPr>
              <a:t>understanding. Students </a:t>
            </a:r>
            <a:r>
              <a:rPr lang="en-US" sz="4500" dirty="0">
                <a:latin typeface="Arial Rounded MT Bold" panose="020F0704030504030204" pitchFamily="34" charset="0"/>
              </a:rPr>
              <a:t>should </a:t>
            </a:r>
            <a:r>
              <a:rPr lang="en-US" sz="4500" dirty="0" err="1">
                <a:latin typeface="Arial Rounded MT Bold" panose="020F0704030504030204" pitchFamily="34" charset="0"/>
              </a:rPr>
              <a:t>practise</a:t>
            </a:r>
            <a:r>
              <a:rPr lang="en-US" sz="4500" dirty="0">
                <a:latin typeface="Arial Rounded MT Bold" panose="020F0704030504030204" pitchFamily="34" charset="0"/>
              </a:rPr>
              <a:t> writing explanations of complex concepts in their own words.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2370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ENGLISH</a:t>
            </a:r>
            <a:r>
              <a:rPr lang="en-US" i="1" dirty="0" smtClean="0"/>
              <a:t>: “</a:t>
            </a:r>
            <a:r>
              <a:rPr lang="en-US" i="1" dirty="0"/>
              <a:t>Adopting a process approach to writing, whereby students learn to research, plan, draft, re-draft and edit their writing (as laid out in the Leaving Certificate Syllabus, English, para. 3.4.1) would be of significant benefit to all students of Leaving Certificate English”.</a:t>
            </a:r>
          </a:p>
          <a:p>
            <a:r>
              <a:rPr lang="en-IE" i="1" dirty="0" smtClean="0"/>
              <a:t>Where </a:t>
            </a:r>
            <a:r>
              <a:rPr lang="en-IE" i="1" dirty="0"/>
              <a:t>candidates are required to write letters in answer to questions, greater attention </a:t>
            </a:r>
            <a:r>
              <a:rPr lang="en-IE" i="1" dirty="0" smtClean="0"/>
              <a:t>should be </a:t>
            </a:r>
            <a:r>
              <a:rPr lang="en-IE" i="1" dirty="0"/>
              <a:t>paid to the inclusion of appropriate </a:t>
            </a:r>
            <a:r>
              <a:rPr lang="en-IE" i="1" dirty="0" smtClean="0"/>
              <a:t>rubrics</a:t>
            </a:r>
            <a:r>
              <a:rPr lang="en-IE" dirty="0" smtClean="0"/>
              <a:t>.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65842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French</a:t>
            </a:r>
            <a:r>
              <a:rPr lang="en-IE" dirty="0"/>
              <a:t>:  </a:t>
            </a:r>
            <a:r>
              <a:rPr lang="en-IE" i="1" dirty="0"/>
              <a:t>be very aware of the significance of words such as: </a:t>
            </a:r>
            <a:r>
              <a:rPr lang="en-IE" i="1" dirty="0" err="1"/>
              <a:t>Citez</a:t>
            </a:r>
            <a:r>
              <a:rPr lang="en-IE" i="1" dirty="0"/>
              <a:t>, </a:t>
            </a:r>
            <a:r>
              <a:rPr lang="en-IE" i="1" dirty="0" err="1"/>
              <a:t>Relevez</a:t>
            </a:r>
            <a:r>
              <a:rPr lang="en-IE" i="1" dirty="0"/>
              <a:t>, </a:t>
            </a:r>
            <a:r>
              <a:rPr lang="en-IE" i="1" dirty="0" err="1"/>
              <a:t>Trouvez</a:t>
            </a:r>
            <a:r>
              <a:rPr lang="en-IE" i="1" dirty="0"/>
              <a:t>, Phrase, Expression, Mot, </a:t>
            </a:r>
            <a:r>
              <a:rPr lang="en-IE" i="1" dirty="0" err="1"/>
              <a:t>Élément</a:t>
            </a:r>
            <a:r>
              <a:rPr lang="en-IE" i="1" dirty="0"/>
              <a:t>, as used in Reading Comprehension questions.</a:t>
            </a:r>
          </a:p>
          <a:p>
            <a:r>
              <a:rPr lang="en-IE" i="1" dirty="0"/>
              <a:t>try to read some French short stories or even a short novel as preparation for the Reading Comprehension, rather than relying solely on past papers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87543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Marking Schemes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/>
              <a:t>LC English - Paper II 2015</a:t>
            </a:r>
            <a:br>
              <a:rPr lang="en-IE" dirty="0"/>
            </a:br>
            <a:r>
              <a:rPr lang="en-IE" dirty="0"/>
              <a:t>Indicative material: - explores the human condition – possibilities/inevitabilities/tragedies/simple pleasures - accessibility of colloquial language/conversational tone/aphorisms/narrative approach - engaging/evocative imagery/rich symbolism/sensuous detail all add appeal - profound ideas – transience, fellowship, alienation – expressed in a homely/rural style - elegant plainness of expression/natural speech rhythms have universal significance Etc.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534226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50</TotalTime>
  <Words>271</Words>
  <Application>Microsoft Office PowerPoint</Application>
  <PresentationFormat>On-screen Show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Couture</vt:lpstr>
      <vt:lpstr>Chief Examiners reports</vt:lpstr>
      <vt:lpstr>PowerPoint Presentation</vt:lpstr>
      <vt:lpstr>PowerPoint Presentation</vt:lpstr>
      <vt:lpstr>English</vt:lpstr>
      <vt:lpstr>French</vt:lpstr>
      <vt:lpstr>Marking Schemes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Chief Examiners reports</dc:title>
  <dc:creator>Colm Dooley</dc:creator>
  <cp:lastModifiedBy>Colm Dooley</cp:lastModifiedBy>
  <cp:revision>7</cp:revision>
  <dcterms:created xsi:type="dcterms:W3CDTF">2015-10-06T13:26:09Z</dcterms:created>
  <dcterms:modified xsi:type="dcterms:W3CDTF">2015-10-13T07:20:24Z</dcterms:modified>
</cp:coreProperties>
</file>